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313" r:id="rId3"/>
    <p:sldId id="258" r:id="rId4"/>
    <p:sldId id="306" r:id="rId5"/>
    <p:sldId id="259" r:id="rId6"/>
    <p:sldId id="260" r:id="rId7"/>
    <p:sldId id="261" r:id="rId8"/>
    <p:sldId id="293" r:id="rId9"/>
    <p:sldId id="262" r:id="rId10"/>
    <p:sldId id="294" r:id="rId11"/>
    <p:sldId id="295" r:id="rId12"/>
    <p:sldId id="307" r:id="rId13"/>
    <p:sldId id="308" r:id="rId14"/>
    <p:sldId id="263" r:id="rId15"/>
    <p:sldId id="266" r:id="rId16"/>
    <p:sldId id="309" r:id="rId17"/>
    <p:sldId id="310" r:id="rId18"/>
    <p:sldId id="296" r:id="rId19"/>
    <p:sldId id="297" r:id="rId20"/>
    <p:sldId id="298" r:id="rId21"/>
    <p:sldId id="299" r:id="rId22"/>
    <p:sldId id="301" r:id="rId23"/>
    <p:sldId id="300" r:id="rId24"/>
    <p:sldId id="302" r:id="rId25"/>
    <p:sldId id="303" r:id="rId26"/>
    <p:sldId id="311" r:id="rId27"/>
    <p:sldId id="314" r:id="rId28"/>
    <p:sldId id="312" r:id="rId29"/>
    <p:sldId id="315" r:id="rId30"/>
    <p:sldId id="30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52" autoAdjust="0"/>
    <p:restoredTop sz="94660"/>
  </p:normalViewPr>
  <p:slideViewPr>
    <p:cSldViewPr>
      <p:cViewPr varScale="1">
        <p:scale>
          <a:sx n="87" d="100"/>
          <a:sy n="87" d="100"/>
        </p:scale>
        <p:origin x="-147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763F6-54E1-46EE-B7C2-DC812271906D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D4FAD-FC75-42B2-9932-2770EE5A90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575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DD91-B818-4054-A458-73887CCB134C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2AAF-D69B-411A-9FF8-384545D6B5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DD91-B818-4054-A458-73887CCB134C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2AAF-D69B-411A-9FF8-384545D6B5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DD91-B818-4054-A458-73887CCB134C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2AAF-D69B-411A-9FF8-384545D6B5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DD91-B818-4054-A458-73887CCB134C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2AAF-D69B-411A-9FF8-384545D6B5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DD91-B818-4054-A458-73887CCB134C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2AAF-D69B-411A-9FF8-384545D6B5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DD91-B818-4054-A458-73887CCB134C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2AAF-D69B-411A-9FF8-384545D6B5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DD91-B818-4054-A458-73887CCB134C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2AAF-D69B-411A-9FF8-384545D6B5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DD91-B818-4054-A458-73887CCB134C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2AAF-D69B-411A-9FF8-384545D6B5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DD91-B818-4054-A458-73887CCB134C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2AAF-D69B-411A-9FF8-384545D6B5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DD91-B818-4054-A458-73887CCB134C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2AAF-D69B-411A-9FF8-384545D6B5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DD91-B818-4054-A458-73887CCB134C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42AAF-D69B-411A-9FF8-384545D6B5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6DD91-B818-4054-A458-73887CCB134C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42AAF-D69B-411A-9FF8-384545D6B5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gif"/><Relationship Id="rId4" Type="http://schemas.openxmlformats.org/officeDocument/2006/relationships/image" Target="../media/image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gif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27.png"/><Relationship Id="rId4" Type="http://schemas.openxmlformats.org/officeDocument/2006/relationships/image" Target="../media/image24.jpeg"/><Relationship Id="rId9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0" Type="http://schemas.openxmlformats.org/officeDocument/2006/relationships/image" Target="../media/image36.png"/><Relationship Id="rId4" Type="http://schemas.openxmlformats.org/officeDocument/2006/relationships/image" Target="../media/image33.jpeg"/><Relationship Id="rId9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11" Type="http://schemas.microsoft.com/office/2007/relationships/hdphoto" Target="../media/hdphoto16.wdp"/><Relationship Id="rId5" Type="http://schemas.microsoft.com/office/2007/relationships/hdphoto" Target="../media/hdphoto13.wdp"/><Relationship Id="rId10" Type="http://schemas.openxmlformats.org/officeDocument/2006/relationships/image" Target="../media/image41.png"/><Relationship Id="rId4" Type="http://schemas.openxmlformats.org/officeDocument/2006/relationships/image" Target="../media/image38.jpeg"/><Relationship Id="rId9" Type="http://schemas.microsoft.com/office/2007/relationships/hdphoto" Target="../media/hdphoto15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gif"/><Relationship Id="rId4" Type="http://schemas.openxmlformats.org/officeDocument/2006/relationships/image" Target="../media/image4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jpeg"/><Relationship Id="rId4" Type="http://schemas.openxmlformats.org/officeDocument/2006/relationships/image" Target="../media/image47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5.xml"/><Relationship Id="rId6" Type="http://schemas.microsoft.com/office/2007/relationships/hdphoto" Target="../media/hdphoto17.wdp"/><Relationship Id="rId5" Type="http://schemas.openxmlformats.org/officeDocument/2006/relationships/image" Target="../media/image51.jpeg"/><Relationship Id="rId4" Type="http://schemas.openxmlformats.org/officeDocument/2006/relationships/image" Target="../media/image22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8.wdp"/><Relationship Id="rId7" Type="http://schemas.microsoft.com/office/2007/relationships/hdphoto" Target="../media/hdphoto20.wdp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11" Type="http://schemas.microsoft.com/office/2007/relationships/hdphoto" Target="../media/hdphoto21.wdp"/><Relationship Id="rId5" Type="http://schemas.microsoft.com/office/2007/relationships/hdphoto" Target="../media/hdphoto19.wdp"/><Relationship Id="rId10" Type="http://schemas.openxmlformats.org/officeDocument/2006/relationships/image" Target="../media/image55.png"/><Relationship Id="rId4" Type="http://schemas.openxmlformats.org/officeDocument/2006/relationships/image" Target="../media/image53.jpeg"/><Relationship Id="rId9" Type="http://schemas.microsoft.com/office/2007/relationships/hdphoto" Target="../media/hdphoto5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8.gif"/><Relationship Id="rId4" Type="http://schemas.openxmlformats.org/officeDocument/2006/relationships/image" Target="../media/image9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gif"/><Relationship Id="rId4" Type="http://schemas.openxmlformats.org/officeDocument/2006/relationships/image" Target="../media/image61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7" Type="http://schemas.microsoft.com/office/2007/relationships/hdphoto" Target="../media/hdphoto23.wdp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jpeg"/><Relationship Id="rId5" Type="http://schemas.openxmlformats.org/officeDocument/2006/relationships/image" Target="../media/image65.gif"/><Relationship Id="rId4" Type="http://schemas.openxmlformats.org/officeDocument/2006/relationships/image" Target="../media/image64.gif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26.wdp"/><Relationship Id="rId3" Type="http://schemas.openxmlformats.org/officeDocument/2006/relationships/image" Target="../media/image68.jpeg"/><Relationship Id="rId7" Type="http://schemas.openxmlformats.org/officeDocument/2006/relationships/image" Target="../media/image70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25.wdp"/><Relationship Id="rId5" Type="http://schemas.openxmlformats.org/officeDocument/2006/relationships/image" Target="../media/image69.png"/><Relationship Id="rId4" Type="http://schemas.microsoft.com/office/2007/relationships/hdphoto" Target="../media/hdphoto24.wdp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gif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30.wdp"/><Relationship Id="rId3" Type="http://schemas.openxmlformats.org/officeDocument/2006/relationships/image" Target="../media/image73.png"/><Relationship Id="rId7" Type="http://schemas.openxmlformats.org/officeDocument/2006/relationships/image" Target="../media/image75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29.wdp"/><Relationship Id="rId5" Type="http://schemas.openxmlformats.org/officeDocument/2006/relationships/image" Target="../media/image74.png"/><Relationship Id="rId4" Type="http://schemas.microsoft.com/office/2007/relationships/hdphoto" Target="../media/hdphoto28.wdp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1.wdp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64.gif"/><Relationship Id="rId7" Type="http://schemas.openxmlformats.org/officeDocument/2006/relationships/image" Target="../media/image22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gif"/><Relationship Id="rId5" Type="http://schemas.openxmlformats.org/officeDocument/2006/relationships/image" Target="../media/image5.gif"/><Relationship Id="rId10" Type="http://schemas.openxmlformats.org/officeDocument/2006/relationships/image" Target="../media/image62.gif"/><Relationship Id="rId4" Type="http://schemas.openxmlformats.org/officeDocument/2006/relationships/image" Target="../media/image29.gif"/><Relationship Id="rId9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mtClean="0"/>
          </a:p>
        </p:txBody>
      </p:sp>
      <p:pic>
        <p:nvPicPr>
          <p:cNvPr id="5" name="Рисунок 4" descr="3296 (1)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95536" y="188640"/>
            <a:ext cx="842518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образование - </a:t>
            </a:r>
            <a:r>
              <a:rPr lang="ru-RU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Старожиловский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муниципальный район Рязанской области</a:t>
            </a:r>
            <a:endPara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бюджетное  дошкольное образовательное 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учреждение Хрущевский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детский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сад «Ягодка»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3789040"/>
            <a:ext cx="77768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2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Воспитатель старшей группы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200" b="1" i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«</a:t>
            </a:r>
            <a:r>
              <a:rPr lang="ru-RU" sz="3200" b="1" i="1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Смешарики</a:t>
            </a:r>
            <a:r>
              <a:rPr lang="ru-RU" sz="3200" b="1" i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i="1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200" b="1" i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Попова Галина Александровна</a:t>
            </a:r>
            <a:endParaRPr lang="ru-RU" sz="3200" b="1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Tm="1200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7544" y="1052736"/>
            <a:ext cx="4258816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Мое педагогическое кредо:</a:t>
            </a:r>
            <a:r>
              <a:rPr lang="ru-RU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92697"/>
            <a:ext cx="4968552" cy="4464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51520" y="5661248"/>
            <a:ext cx="8715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«…отдай ребенку все, что можешь</a:t>
            </a:r>
            <a:r>
              <a:rPr lang="ru-RU" sz="40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».</a:t>
            </a:r>
            <a:endParaRPr lang="ru-RU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852936"/>
            <a:ext cx="25908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1874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ltnb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4932040" y="3933056"/>
            <a:ext cx="3816424" cy="2590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4104456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своей профессии я делаю уверенные и сознательные шаги</a:t>
            </a:r>
            <a:b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человека, который знает в каком</a:t>
            </a:r>
            <a:b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направлении двигаться. Эта работа</a:t>
            </a:r>
            <a:b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открыла для меня огромный простор</a:t>
            </a:r>
            <a:b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саморазвития в профессиональном</a:t>
            </a:r>
            <a:b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плане. Моя педагогическая тема:</a:t>
            </a:r>
            <a:b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«Формирование основ безопасности жизнедеятельности детей 5-7 лет». </a:t>
            </a:r>
            <a:r>
              <a:rPr lang="ru-RU" sz="2800" b="1" i="1" dirty="0" smtClean="0">
                <a:solidFill>
                  <a:srgbClr val="002060"/>
                </a:solidFill>
              </a:rPr>
              <a:t/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послойный клипарт для Фотошопа из мультфильма смешари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509120"/>
            <a:ext cx="2088232" cy="2088232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Актуальность темы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определяется реальными потребностями системы отечественного дошкольного образования и существующими противоречиями между объективной необходимостью более раннего информирования ребенка о правилах безопасного поведения, освоения им соответствующих умений и отсутствием образовательных программ обучения детей основам безопасности и жизнедеятельности; </a:t>
            </a:r>
          </a:p>
          <a:p>
            <a:pPr algn="ctr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потребностями жизни в накоплении ребенком опыта безопасного поведения в быту и отсутствием научно обоснованной педагогической методики, направленной на формирование данного опыта у дошкольников; </a:t>
            </a:r>
          </a:p>
          <a:p>
            <a:pPr algn="ctr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важностью целенаправленной деятельности родителей, всех работников ДОУ и недостаточным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практикоориентированным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уровнем знаний и умений, обеспечиваемых содержанием подготовки педагогов.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2520280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/>
            </a:r>
            <a:b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ОБЪЕКТ ИССЛЕДОВАНИЯ: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Основы безопасности жизнедеятельности детей 5-7 лет. </a:t>
            </a:r>
          </a:p>
          <a:p>
            <a:pPr>
              <a:buNone/>
            </a:pPr>
            <a:r>
              <a:rPr lang="ru-RU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ПРЕДМЕТ ИССЛЕДОВАНИЯ: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Методика ознакомления дошкольников с основами безопасности жизнедеятельности. </a:t>
            </a:r>
          </a:p>
          <a:p>
            <a:pPr>
              <a:buNone/>
            </a:pPr>
            <a:r>
              <a:rPr lang="ru-RU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ИССЛЕДОВАНИЯ: 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Изучить содержание психолого-педагогической работы по освоению детьми образовательной области «Безопасность»: цель, формы работы, интеграция с другими областями.</a:t>
            </a:r>
          </a:p>
          <a:p>
            <a:pPr>
              <a:buNone/>
            </a:pPr>
            <a:r>
              <a:rPr lang="ru-RU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 ИССЛЕДОВАНИЯ: 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1.Изучить методическую, психолого-педагогическую литературу по данному вопросу. 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2.Выявить возможности старшего дошкольника в овладении основами безопасности жизнедеятельности. 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3.Организовать специальные условия, способствующие формированию основ безопасности. 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4.Определить методы ознакомления детей с основами безопасности жизнедеятельности. </a:t>
            </a:r>
          </a:p>
          <a:p>
            <a:pPr algn="ctr">
              <a:buNone/>
            </a:pP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35842" name="Picture 2" descr="смешар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5085184"/>
            <a:ext cx="1568574" cy="1568574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760640"/>
          </a:xfrm>
        </p:spPr>
        <p:txBody>
          <a:bodyPr>
            <a:normAutofit fontScale="90000"/>
          </a:bodyPr>
          <a:lstStyle/>
          <a:p>
            <a:r>
              <a:rPr lang="ru-RU" sz="3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ГИПОТЕЗА: 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Осознанное усвоение основ безопасности жизнедеятельности будет осуществляться более эффективно, если: </a:t>
            </a:r>
            <a:b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 эта работа будет вестись целенаправленно, </a:t>
            </a:r>
            <a:b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 создать специальные условия воспитания, </a:t>
            </a:r>
            <a:b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3) учитывать психологические закономерности развития дошкольника, </a:t>
            </a:r>
            <a:b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4) использовать разнообразные методы и приемы воспитания. </a:t>
            </a:r>
            <a:r>
              <a:rPr lang="ru-RU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цветной рисованный клипарт смешарики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7020272" y="5273824"/>
            <a:ext cx="1584176" cy="1584176"/>
          </a:xfrm>
          <a:prstGeom prst="rect">
            <a:avLst/>
          </a:prstGeom>
          <a:noFill/>
        </p:spPr>
      </p:pic>
      <p:pic>
        <p:nvPicPr>
          <p:cNvPr id="34820" name="Picture 4" descr="смешарики клипарт на прозрачном фоне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0" y="2009750"/>
            <a:ext cx="1979712" cy="1979712"/>
          </a:xfrm>
          <a:prstGeom prst="rect">
            <a:avLst/>
          </a:prstGeom>
          <a:noFill/>
        </p:spPr>
      </p:pic>
    </p:spTree>
  </p:cSld>
  <p:clrMapOvr>
    <a:masterClrMapping/>
  </p:clrMapOvr>
  <p:transition advTm="1000">
    <p:comb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Принципы организации воспитательно-образовательной работы: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 полноты. 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 системности. 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 учета условий городской и сельской местности.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 возрастной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адресованности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 интеграции. 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 преемственности. 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заяц растровый клипарт на прозрачном фон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4509120"/>
            <a:ext cx="2144638" cy="2144638"/>
          </a:xfrm>
          <a:prstGeom prst="rect">
            <a:avLst/>
          </a:prstGeom>
          <a:noFill/>
        </p:spPr>
      </p:pic>
    </p:spTree>
  </p:cSld>
  <p:clrMapOvr>
    <a:masterClrMapping/>
  </p:clrMapOvr>
  <p:transition advTm="2000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5" descr="Безымянныйт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268760"/>
            <a:ext cx="8352928" cy="51845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0" y="5733256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группе имеется уголок безопасности…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404664"/>
            <a:ext cx="6336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Воспитательная среда.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Безымянныйм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395536" y="332656"/>
            <a:ext cx="8424936" cy="6120680"/>
          </a:xfrm>
        </p:spPr>
      </p:pic>
      <p:sp>
        <p:nvSpPr>
          <p:cNvPr id="8" name="Прямоугольник 7"/>
          <p:cNvSpPr/>
          <p:nvPr/>
        </p:nvSpPr>
        <p:spPr>
          <a:xfrm>
            <a:off x="323528" y="332656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…имеются модели проезжей и пешеходной части улицы, дорожные знаки, вспомогательный материал по ПДДТ…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4000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SCN0656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>
          <a:xfrm>
            <a:off x="395536" y="260648"/>
            <a:ext cx="8424936" cy="6078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322" name="Picture 2" descr="цветная картинка смешарики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6444208" y="4077072"/>
            <a:ext cx="2288654" cy="2288654"/>
          </a:xfrm>
          <a:prstGeom prst="rect">
            <a:avLst/>
          </a:prstGeom>
          <a:noFill/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899592" y="332656"/>
            <a:ext cx="208823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5652120" y="1124744"/>
            <a:ext cx="29523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…спортивный уголок…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8" name="Picture 8" descr="смешарики картинка на прозрачном фон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3789040"/>
            <a:ext cx="2031826" cy="2031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Экологический уголок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DSCN0812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251520" y="1700808"/>
            <a:ext cx="4244280" cy="4104456"/>
          </a:xfrm>
        </p:spPr>
      </p:pic>
      <p:pic>
        <p:nvPicPr>
          <p:cNvPr id="5" name="Содержимое 4" descr="DSCN0674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lum contrast="10000"/>
          </a:blip>
          <a:stretch>
            <a:fillRect/>
          </a:stretch>
        </p:blipFill>
        <p:spPr>
          <a:xfrm>
            <a:off x="4716016" y="1700808"/>
            <a:ext cx="4038600" cy="4104456"/>
          </a:xfrm>
        </p:spPr>
      </p:pic>
      <p:pic>
        <p:nvPicPr>
          <p:cNvPr id="55298" name="Picture 2" descr="смешарики на клипартах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697760"/>
            <a:ext cx="2160240" cy="2160240"/>
          </a:xfrm>
          <a:prstGeom prst="rect">
            <a:avLst/>
          </a:prstGeom>
          <a:noFill/>
        </p:spPr>
      </p:pic>
      <p:pic>
        <p:nvPicPr>
          <p:cNvPr id="55300" name="Picture 4" descr="смешарики рисованный клипарт на прозрачном слое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rcRect/>
          <a:stretch>
            <a:fillRect/>
          </a:stretch>
        </p:blipFill>
        <p:spPr bwMode="auto">
          <a:xfrm>
            <a:off x="0" y="0"/>
            <a:ext cx="2016224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Игровая зона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DSCN0666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179512" y="1700808"/>
            <a:ext cx="4316288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DSCN0676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4648200" y="1700808"/>
            <a:ext cx="4316288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смешарики рисованный клипарт на прозрачном фоне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323528" y="0"/>
            <a:ext cx="2016224" cy="2016224"/>
          </a:xfrm>
          <a:prstGeom prst="rect">
            <a:avLst/>
          </a:prstGeom>
          <a:noFill/>
        </p:spPr>
      </p:pic>
      <p:pic>
        <p:nvPicPr>
          <p:cNvPr id="1028" name="Picture 4" descr="смешарики рисованный клипарт на прозрачном слое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6804248" y="0"/>
            <a:ext cx="1856606" cy="1856606"/>
          </a:xfrm>
          <a:prstGeom prst="rect">
            <a:avLst/>
          </a:prstGeom>
          <a:noFill/>
        </p:spPr>
      </p:pic>
      <p:pic>
        <p:nvPicPr>
          <p:cNvPr id="1030" name="Picture 6" descr="послойный клипарт для Фотошопа из мультфильма смешарики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/>
          <a:stretch>
            <a:fillRect/>
          </a:stretch>
        </p:blipFill>
        <p:spPr bwMode="auto">
          <a:xfrm>
            <a:off x="3995936" y="5373216"/>
            <a:ext cx="1352550" cy="1352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7" y="332655"/>
            <a:ext cx="4340648" cy="3888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376" y="2564904"/>
            <a:ext cx="4581792" cy="3921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62" name="Picture 2" descr="клипарт из мультфильма смешарик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432868" y="404664"/>
            <a:ext cx="2088232" cy="2088232"/>
          </a:xfrm>
          <a:prstGeom prst="rect">
            <a:avLst/>
          </a:prstGeom>
          <a:noFill/>
        </p:spPr>
      </p:pic>
      <p:pic>
        <p:nvPicPr>
          <p:cNvPr id="40964" name="Picture 4" descr="смешарики на клипартах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4253111"/>
            <a:ext cx="1928614" cy="1928614"/>
          </a:xfrm>
          <a:prstGeom prst="rect">
            <a:avLst/>
          </a:prstGeom>
          <a:noFill/>
        </p:spPr>
      </p:pic>
      <p:pic>
        <p:nvPicPr>
          <p:cNvPr id="40966" name="Picture 6" descr="клипарт смешарики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843808" y="5180721"/>
            <a:ext cx="1656184" cy="1656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DSCN0764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20000"/>
          </a:blip>
          <a:stretch>
            <a:fillRect/>
          </a:stretch>
        </p:blipFill>
        <p:spPr>
          <a:xfrm>
            <a:off x="251520" y="1644882"/>
            <a:ext cx="7041718" cy="5213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179512" y="188640"/>
            <a:ext cx="89644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Детей очень интересуют вопросы безопасности , они подолгу стоят, рассматривают, думают, рассуждают, моделируют ситуации. 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4" name="Picture 8" descr="клипарт смешари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3789040"/>
            <a:ext cx="2016224" cy="2232248"/>
          </a:xfrm>
          <a:prstGeom prst="rect">
            <a:avLst/>
          </a:prstGeom>
          <a:noFill/>
        </p:spPr>
      </p:pic>
    </p:spTree>
  </p:cSld>
  <p:clrMapOvr>
    <a:masterClrMapping/>
  </p:clrMapOvr>
  <p:transition advTm="0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Средства ознакомления детей с основами безопасности: 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Содержимое 8" descr="DSCN038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1043608" y="1124744"/>
            <a:ext cx="7272808" cy="5353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79512" y="5864497"/>
            <a:ext cx="89644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400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ама социальная действительность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5" name="Picture 3" descr="клипарт из мультфильма смешари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4149080"/>
            <a:ext cx="1784598" cy="1784598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предметы рукотворного мира,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5" y="980728"/>
            <a:ext cx="4529513" cy="3871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130" y="2852936"/>
            <a:ext cx="4518654" cy="3533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010" name="Picture 2" descr="смешарики клипарт на прозрачном фон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77908" y="4573792"/>
            <a:ext cx="1810984" cy="1810984"/>
          </a:xfrm>
          <a:prstGeom prst="rect">
            <a:avLst/>
          </a:prstGeom>
          <a:noFill/>
        </p:spPr>
      </p:pic>
      <p:pic>
        <p:nvPicPr>
          <p:cNvPr id="43012" name="Picture 4" descr="смешарики цветной рисованный клипарт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923761" y="5229200"/>
            <a:ext cx="1628800" cy="1628800"/>
          </a:xfrm>
          <a:prstGeom prst="rect">
            <a:avLst/>
          </a:prstGeom>
          <a:noFill/>
        </p:spPr>
      </p:pic>
      <p:pic>
        <p:nvPicPr>
          <p:cNvPr id="43014" name="Picture 6" descr="клипарт смешарики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940152" y="985021"/>
            <a:ext cx="1656184" cy="1656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художественная литература,</a:t>
            </a:r>
            <a:endParaRPr lang="ru-RU" i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4" y="2492897"/>
            <a:ext cx="4522836" cy="3709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998" y="980728"/>
            <a:ext cx="4512502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986" name="Picture 2" descr="клипарт из мультфильма смешарик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308304" y="4293096"/>
            <a:ext cx="1728192" cy="1728192"/>
          </a:xfrm>
          <a:prstGeom prst="rect">
            <a:avLst/>
          </a:prstGeom>
          <a:noFill/>
        </p:spPr>
      </p:pic>
      <p:pic>
        <p:nvPicPr>
          <p:cNvPr id="41988" name="Picture 4" descr="цветной рисованный клипарт смешарики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06092" y="1052736"/>
            <a:ext cx="1627981" cy="1627981"/>
          </a:xfrm>
          <a:prstGeom prst="rect">
            <a:avLst/>
          </a:prstGeom>
          <a:noFill/>
        </p:spPr>
      </p:pic>
      <p:pic>
        <p:nvPicPr>
          <p:cNvPr id="41990" name="Picture 6" descr="цветной рисованный клипарт с прозрачным фоном смешарики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932040" y="4818789"/>
            <a:ext cx="1712590" cy="17125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музыка, 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  <p:pic>
        <p:nvPicPr>
          <p:cNvPr id="8" name="Содержимое 7" descr="DSCN0968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323528" y="3140968"/>
            <a:ext cx="4245868" cy="3388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6" descr="DSCN0958.JPG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4644008" y="908720"/>
            <a:ext cx="4319463" cy="3389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7346" name="AutoShape 2" descr="клипарт смешар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348" name="AutoShape 4" descr="клипарт смешар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350" name="AutoShape 6" descr="клипарт смешар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7351" name="Picture 7" descr="C:\Users\admin\Desktop\a6c9533af62b8ac8435437eb5b8cead1-142x142.gif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6228184" y="4221088"/>
            <a:ext cx="2364482" cy="2364482"/>
          </a:xfrm>
          <a:prstGeom prst="rect">
            <a:avLst/>
          </a:prstGeom>
          <a:noFill/>
        </p:spPr>
      </p:pic>
      <p:sp>
        <p:nvSpPr>
          <p:cNvPr id="57355" name="AutoShape 11" descr="смешарики рисованный клипарт на прозрачном сло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7357" name="Picture 13" descr="послойный клипарт для Фотошопа из мультфильма смешарики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rcRect/>
          <a:stretch>
            <a:fillRect/>
          </a:stretch>
        </p:blipFill>
        <p:spPr bwMode="auto">
          <a:xfrm>
            <a:off x="827584" y="692696"/>
            <a:ext cx="2376264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игра,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DSCN0766.JPG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4644008" y="908720"/>
            <a:ext cx="4392488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8370" name="Picture 2" descr="C:\Users\admin\Desktop\1923.gif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611560" y="404664"/>
            <a:ext cx="1944216" cy="1944216"/>
          </a:xfrm>
          <a:prstGeom prst="rect">
            <a:avLst/>
          </a:prstGeom>
          <a:noFill/>
        </p:spPr>
      </p:pic>
      <p:pic>
        <p:nvPicPr>
          <p:cNvPr id="58371" name="Picture 3" descr="C:\Users\admin\Desktop\1901.gif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5436096" y="4149080"/>
            <a:ext cx="2376264" cy="2376264"/>
          </a:xfrm>
          <a:prstGeom prst="rect">
            <a:avLst/>
          </a:prstGeom>
          <a:noFill/>
        </p:spPr>
      </p:pic>
      <p:pic>
        <p:nvPicPr>
          <p:cNvPr id="12" name="Содержимое 11" descr="004.JPG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lum contrast="30000"/>
          </a:blip>
          <a:stretch>
            <a:fillRect/>
          </a:stretch>
        </p:blipFill>
        <p:spPr>
          <a:xfrm>
            <a:off x="251520" y="2635448"/>
            <a:ext cx="4245868" cy="3673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изобразительная деятельность, 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394" name="Picture 2" descr="C:\Users\admin\Desktop\1928.gif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5940152" y="4653136"/>
            <a:ext cx="2016224" cy="2016224"/>
          </a:xfrm>
          <a:prstGeom prst="rect">
            <a:avLst/>
          </a:prstGeom>
          <a:noFill/>
        </p:spPr>
      </p:pic>
      <p:pic>
        <p:nvPicPr>
          <p:cNvPr id="11" name="Содержимое 10" descr="025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107504" y="2780928"/>
            <a:ext cx="4389884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9396" name="Picture 4" descr="смешарики рисованный клипарт на прозрачном слое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1187624" y="908720"/>
            <a:ext cx="2016224" cy="2016224"/>
          </a:xfrm>
          <a:prstGeom prst="rect">
            <a:avLst/>
          </a:prstGeom>
          <a:noFill/>
        </p:spPr>
      </p:pic>
      <p:pic>
        <p:nvPicPr>
          <p:cNvPr id="4" name="Объект 3"/>
          <p:cNvPicPr>
            <a:picLocks noGrp="1" noChangeAspect="1"/>
          </p:cNvPicPr>
          <p:nvPr>
            <p:ph sz="quarter" idx="4"/>
          </p:nvPr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09278"/>
            <a:ext cx="4320480" cy="3238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труд,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3068960"/>
            <a:ext cx="4640087" cy="3480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872716"/>
            <a:ext cx="4560507" cy="3420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растровый клипарт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339752" y="1052736"/>
            <a:ext cx="1818743" cy="1818743"/>
          </a:xfrm>
          <a:prstGeom prst="rect">
            <a:avLst/>
          </a:prstGeom>
          <a:noFill/>
        </p:spPr>
      </p:pic>
      <p:pic>
        <p:nvPicPr>
          <p:cNvPr id="8196" name="Picture 4" descr="смешарики на клипартах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584684"/>
            <a:ext cx="1512168" cy="1512168"/>
          </a:xfrm>
          <a:prstGeom prst="rect">
            <a:avLst/>
          </a:prstGeom>
          <a:noFill/>
        </p:spPr>
      </p:pic>
      <p:pic>
        <p:nvPicPr>
          <p:cNvPr id="8198" name="Picture 6" descr="смешарики послойный клипарт для Фотошопа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868144" y="4587687"/>
            <a:ext cx="1872208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учебная деятельность.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Содержимое 9" descr="DSCN042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51520" y="3140968"/>
            <a:ext cx="4320480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Содержимое 8" descr="028.JPG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4499992" y="980728"/>
            <a:ext cx="4464496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2466" name="Picture 2" descr="заяц растровый клипарт на прозрачном фоне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5796136" y="4221088"/>
            <a:ext cx="2391866" cy="2391866"/>
          </a:xfrm>
          <a:prstGeom prst="rect">
            <a:avLst/>
          </a:prstGeom>
          <a:noFill/>
        </p:spPr>
      </p:pic>
      <p:pic>
        <p:nvPicPr>
          <p:cNvPr id="62468" name="Picture 4" descr="растровый клипарт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1043608" y="692696"/>
            <a:ext cx="2520280" cy="2520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аблюдение и эксперимент,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DSCN0782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251520" y="2924944"/>
            <a:ext cx="4182616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4" descr="DSCN0771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4499992" y="836712"/>
            <a:ext cx="4464496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0418" name="Picture 2" descr="цветной рисованный клипарт с прозрачным фоном смешарики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5436096" y="3917454"/>
            <a:ext cx="2520280" cy="2520280"/>
          </a:xfrm>
          <a:prstGeom prst="rect">
            <a:avLst/>
          </a:prstGeom>
          <a:noFill/>
        </p:spPr>
      </p:pic>
      <p:pic>
        <p:nvPicPr>
          <p:cNvPr id="60420" name="Picture 4" descr="смешарики на клипартах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rcRect/>
          <a:stretch>
            <a:fillRect/>
          </a:stretch>
        </p:blipFill>
        <p:spPr bwMode="auto">
          <a:xfrm>
            <a:off x="35361" y="497733"/>
            <a:ext cx="2376264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Методы ознакомления детей с основами безопасности: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179512" y="1379766"/>
            <a:ext cx="36230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 сравнения.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179512" y="2060848"/>
            <a:ext cx="60486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 моделирования ситуаций.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179512" y="2780928"/>
            <a:ext cx="39116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 повторения.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179512" y="3501008"/>
            <a:ext cx="59842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Экспериментирование и опыты.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179512" y="4221088"/>
            <a:ext cx="34635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Игровые приемы.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107504" y="4941168"/>
            <a:ext cx="69508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Придумывание сказок на разные темы.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3497" name="Picture 9" descr="смешарики цветной рисованный клипарт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6588224" y="4437112"/>
            <a:ext cx="2072630" cy="20726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Сотрудничество с родителями</a:t>
            </a:r>
            <a:r>
              <a:rPr lang="ru-RU" b="1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DSCN0991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9356" y="3212976"/>
            <a:ext cx="4422643" cy="3316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4514" name="Picture 2" descr="картинка смешарики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5508104" y="4365104"/>
            <a:ext cx="2232248" cy="2232248"/>
          </a:xfrm>
          <a:prstGeom prst="rect">
            <a:avLst/>
          </a:prstGeom>
          <a:noFill/>
        </p:spPr>
      </p:pic>
      <p:pic>
        <p:nvPicPr>
          <p:cNvPr id="64516" name="Picture 4" descr="смешарики цветной рисованный клипарт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rcRect/>
          <a:stretch>
            <a:fillRect/>
          </a:stretch>
        </p:blipFill>
        <p:spPr bwMode="auto">
          <a:xfrm>
            <a:off x="955998" y="677094"/>
            <a:ext cx="2535882" cy="2535882"/>
          </a:xfrm>
          <a:prstGeom prst="rect">
            <a:avLst/>
          </a:prstGeom>
          <a:noFill/>
        </p:spPr>
      </p:pic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80728"/>
            <a:ext cx="4392488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Конкурсы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DSCN0663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251520" y="2348880"/>
            <a:ext cx="4316288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4506350" cy="3379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034" name="Picture 2" descr="цветная картинка смешарик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55576" y="116632"/>
            <a:ext cx="2160240" cy="2160240"/>
          </a:xfrm>
          <a:prstGeom prst="rect">
            <a:avLst/>
          </a:prstGeom>
          <a:noFill/>
        </p:spPr>
      </p:pic>
      <p:pic>
        <p:nvPicPr>
          <p:cNvPr id="44036" name="Picture 4" descr="клипарт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096000" y="4520952"/>
            <a:ext cx="2204814" cy="22048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599" y="404663"/>
            <a:ext cx="7183825" cy="5387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растровый клипарт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-180528" y="4437112"/>
            <a:ext cx="2520280" cy="2520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4305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Развлечения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014 (2)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107504" y="1251856"/>
            <a:ext cx="4536504" cy="3833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5632"/>
            <a:ext cx="216024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853674"/>
            <a:ext cx="194468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5"/>
            <a:ext cx="4388296" cy="3477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 влюблена в свою профессию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088740"/>
            <a:ext cx="6264696" cy="4698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39552" y="5733255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…</a:t>
            </a:r>
            <a:r>
              <a:rPr lang="ru-RU" sz="2800" b="1" dirty="0" smtClean="0">
                <a:solidFill>
                  <a:srgbClr val="00206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и нет для меня большей радости, чем видеть распахнутые </a:t>
            </a:r>
            <a:r>
              <a:rPr lang="ru-RU" sz="2800" b="1" dirty="0">
                <a:solidFill>
                  <a:srgbClr val="00206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детские глаза</a:t>
            </a:r>
            <a:r>
              <a:rPr lang="ru-RU" sz="2800" b="1" dirty="0" smtClean="0">
                <a:solidFill>
                  <a:srgbClr val="00206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…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4995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6562" name="Picture 2" descr="смешар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61342">
            <a:off x="437371" y="930296"/>
            <a:ext cx="1852069" cy="1852069"/>
          </a:xfrm>
          <a:prstGeom prst="rect">
            <a:avLst/>
          </a:prstGeom>
          <a:noFill/>
        </p:spPr>
      </p:pic>
      <p:pic>
        <p:nvPicPr>
          <p:cNvPr id="66564" name="Picture 4" descr="картинка смешари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57057">
            <a:off x="6762536" y="448059"/>
            <a:ext cx="1828932" cy="1828932"/>
          </a:xfrm>
          <a:prstGeom prst="rect">
            <a:avLst/>
          </a:prstGeom>
          <a:noFill/>
        </p:spPr>
      </p:pic>
      <p:pic>
        <p:nvPicPr>
          <p:cNvPr id="66566" name="Picture 6" descr="клипарт смешари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980728"/>
            <a:ext cx="1712590" cy="1712590"/>
          </a:xfrm>
          <a:prstGeom prst="rect">
            <a:avLst/>
          </a:prstGeom>
          <a:noFill/>
        </p:spPr>
      </p:pic>
      <p:pic>
        <p:nvPicPr>
          <p:cNvPr id="66568" name="Picture 8" descr="послойный клипарт для Фотошопа из мультфильма смешарик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620688"/>
            <a:ext cx="1944216" cy="1944216"/>
          </a:xfrm>
          <a:prstGeom prst="rect">
            <a:avLst/>
          </a:prstGeom>
          <a:noFill/>
        </p:spPr>
      </p:pic>
      <p:pic>
        <p:nvPicPr>
          <p:cNvPr id="66570" name="Picture 10" descr="клипарт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6256" y="2636912"/>
            <a:ext cx="2088232" cy="2088232"/>
          </a:xfrm>
          <a:prstGeom prst="rect">
            <a:avLst/>
          </a:prstGeom>
          <a:noFill/>
        </p:spPr>
      </p:pic>
      <p:pic>
        <p:nvPicPr>
          <p:cNvPr id="66572" name="Picture 12" descr="смешарики рисованный клипарт на прозрачном сло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3501008"/>
            <a:ext cx="1944216" cy="1944216"/>
          </a:xfrm>
          <a:prstGeom prst="rect">
            <a:avLst/>
          </a:prstGeom>
          <a:noFill/>
        </p:spPr>
      </p:pic>
      <p:pic>
        <p:nvPicPr>
          <p:cNvPr id="66574" name="Picture 14" descr="смешарики рисованный клипарт на прозрачном фон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760" y="4697760"/>
            <a:ext cx="2160240" cy="2160240"/>
          </a:xfrm>
          <a:prstGeom prst="rect">
            <a:avLst/>
          </a:prstGeom>
          <a:noFill/>
        </p:spPr>
      </p:pic>
      <p:pic>
        <p:nvPicPr>
          <p:cNvPr id="66576" name="Picture 16" descr="смешарики картинка на прозрачном фоне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6016" y="3501008"/>
            <a:ext cx="1944216" cy="1944216"/>
          </a:xfrm>
          <a:prstGeom prst="rect">
            <a:avLst/>
          </a:prstGeom>
          <a:noFill/>
        </p:spPr>
      </p:pic>
      <p:pic>
        <p:nvPicPr>
          <p:cNvPr id="66578" name="Picture 18" descr="смешарики цветной рисованный клипарт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12160" y="5085184"/>
            <a:ext cx="2016224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</TotalTime>
  <Words>396</Words>
  <Application>Microsoft Office PowerPoint</Application>
  <PresentationFormat>Экран (4:3)</PresentationFormat>
  <Paragraphs>65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Мое педагогическое кредо: </vt:lpstr>
      <vt:lpstr>В своей профессии я делаю уверенные и сознательные шаги человека, который знает в каком направлении двигаться. Эта работа открыла для меня огромный простор для саморазвития в профессиональном плане. Моя педагогическая тема: «Формирование основ безопасности жизнедеятельности детей 5-7 лет».  </vt:lpstr>
      <vt:lpstr>Актуальность темы</vt:lpstr>
      <vt:lpstr> </vt:lpstr>
      <vt:lpstr>ГИПОТЕЗА:  Осознанное усвоение основ безопасности жизнедеятельности будет осуществляться более эффективно, если:  1) эта работа будет вестись целенаправленно,  2) создать специальные условия воспитания,  3) учитывать психологические закономерности развития дошкольника,  4) использовать разнообразные методы и приемы воспитания.  </vt:lpstr>
      <vt:lpstr>Принципы организации воспитательно-образовательной работы:  </vt:lpstr>
      <vt:lpstr>Презентация PowerPoint</vt:lpstr>
      <vt:lpstr>Презентация PowerPoint</vt:lpstr>
      <vt:lpstr>Презентация PowerPoint</vt:lpstr>
      <vt:lpstr>Экологический уголок</vt:lpstr>
      <vt:lpstr>Игровая зона</vt:lpstr>
      <vt:lpstr>Презентация PowerPoint</vt:lpstr>
      <vt:lpstr>Презентация PowerPoint</vt:lpstr>
      <vt:lpstr>Средства ознакомления детей с основами безопасности:  </vt:lpstr>
      <vt:lpstr>предметы рукотворного мира, </vt:lpstr>
      <vt:lpstr>художественная литература,</vt:lpstr>
      <vt:lpstr>музыка,  </vt:lpstr>
      <vt:lpstr>игра,  </vt:lpstr>
      <vt:lpstr>изобразительная деятельность, </vt:lpstr>
      <vt:lpstr>труд,  </vt:lpstr>
      <vt:lpstr>учебная деятельность.  </vt:lpstr>
      <vt:lpstr>наблюдение и эксперимент, </vt:lpstr>
      <vt:lpstr>Методы ознакомления детей с основами безопасности:  </vt:lpstr>
      <vt:lpstr>Сотрудничество с родителями  </vt:lpstr>
      <vt:lpstr>Конкурсы</vt:lpstr>
      <vt:lpstr>Презентация PowerPoint</vt:lpstr>
      <vt:lpstr>Развлечения</vt:lpstr>
      <vt:lpstr>Я влюблена в свою профессию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Яковлева</dc:creator>
  <cp:lastModifiedBy>pc1</cp:lastModifiedBy>
  <cp:revision>89</cp:revision>
  <dcterms:created xsi:type="dcterms:W3CDTF">2012-12-02T17:07:56Z</dcterms:created>
  <dcterms:modified xsi:type="dcterms:W3CDTF">2014-03-31T07:23:54Z</dcterms:modified>
</cp:coreProperties>
</file>